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4630400" cy="8229600"/>
  <p:notesSz cx="8229600" cy="146304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100" d="100"/>
          <a:sy n="100" d="100"/>
        </p:scale>
        <p:origin x="186" y="7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30016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C5F6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C5F60">
              <a:alpha val="80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698909" y="1140023"/>
            <a:ext cx="9232583" cy="11539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9050"/>
              </a:lnSpc>
              <a:buNone/>
            </a:pPr>
            <a:r>
              <a:rPr lang="en-US" sz="7250" b="1" dirty="0" smtClean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PsycoERP:</a:t>
            </a:r>
            <a:endParaRPr lang="en-US" sz="7250" dirty="0"/>
          </a:p>
        </p:txBody>
      </p:sp>
      <p:sp>
        <p:nvSpPr>
          <p:cNvPr id="5" name="Text 2"/>
          <p:cNvSpPr/>
          <p:nvPr/>
        </p:nvSpPr>
        <p:spPr>
          <a:xfrm>
            <a:off x="1085969" y="2570917"/>
            <a:ext cx="12458462" cy="11539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9050"/>
              </a:lnSpc>
              <a:buNone/>
            </a:pPr>
            <a:r>
              <a:rPr lang="en-US" sz="72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La Evolución de tu Consulta</a:t>
            </a:r>
            <a:endParaRPr lang="en-US" sz="7250" dirty="0"/>
          </a:p>
        </p:txBody>
      </p:sp>
      <p:sp>
        <p:nvSpPr>
          <p:cNvPr id="6" name="Text 3"/>
          <p:cNvSpPr/>
          <p:nvPr/>
        </p:nvSpPr>
        <p:spPr>
          <a:xfrm>
            <a:off x="718066" y="4001810"/>
            <a:ext cx="13194268" cy="5907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endParaRPr lang="en-US" sz="1450" dirty="0"/>
          </a:p>
        </p:txBody>
      </p:sp>
      <p:sp>
        <p:nvSpPr>
          <p:cNvPr id="7" name="Text 4"/>
          <p:cNvSpPr/>
          <p:nvPr/>
        </p:nvSpPr>
        <p:spPr>
          <a:xfrm>
            <a:off x="4722852" y="5163963"/>
            <a:ext cx="5184577" cy="3461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Demo personalizada para Mireia Lloret</a:t>
            </a:r>
            <a:endParaRPr lang="en-US" sz="2150" dirty="0"/>
          </a:p>
        </p:txBody>
      </p:sp>
      <p:sp>
        <p:nvSpPr>
          <p:cNvPr id="8" name="Text 5"/>
          <p:cNvSpPr/>
          <p:nvPr/>
        </p:nvSpPr>
        <p:spPr>
          <a:xfrm>
            <a:off x="718066" y="5492591"/>
            <a:ext cx="13194268" cy="2953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145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Septiembre 2025</a:t>
            </a:r>
            <a:endParaRPr lang="en-US" sz="1450" dirty="0"/>
          </a:p>
        </p:txBody>
      </p:sp>
      <p:sp>
        <p:nvSpPr>
          <p:cNvPr id="9" name="Text 6"/>
          <p:cNvSpPr/>
          <p:nvPr/>
        </p:nvSpPr>
        <p:spPr>
          <a:xfrm>
            <a:off x="718066" y="5995630"/>
            <a:ext cx="13194268" cy="5907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endParaRPr lang="en-US" sz="1450" dirty="0"/>
          </a:p>
        </p:txBody>
      </p:sp>
      <p:sp>
        <p:nvSpPr>
          <p:cNvPr id="10" name="Text 7"/>
          <p:cNvSpPr/>
          <p:nvPr/>
        </p:nvSpPr>
        <p:spPr>
          <a:xfrm>
            <a:off x="718066" y="6794063"/>
            <a:ext cx="13194268" cy="2953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145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Presentado por: David Guerrero &amp; Alejandro Martínez</a:t>
            </a:r>
            <a:endParaRPr lang="en-US" sz="14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707350"/>
            <a:ext cx="7556421" cy="13468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300"/>
              </a:lnSpc>
              <a:buNone/>
            </a:pPr>
            <a:r>
              <a:rPr lang="en-US" sz="4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Un día en la vida de una psicóloga moderna</a:t>
            </a:r>
            <a:endParaRPr lang="en-US" sz="4200" dirty="0"/>
          </a:p>
        </p:txBody>
      </p:sp>
      <p:sp>
        <p:nvSpPr>
          <p:cNvPr id="4" name="Text 1"/>
          <p:cNvSpPr/>
          <p:nvPr/>
        </p:nvSpPr>
        <p:spPr>
          <a:xfrm>
            <a:off x="793790" y="2377321"/>
            <a:ext cx="7556421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¿Te suena familiar esta rutina diaria que consume tu tiempo y energía?</a:t>
            </a:r>
            <a:endParaRPr lang="en-US" sz="16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698" y="3033832"/>
            <a:ext cx="121087" cy="161568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116925" y="2964537"/>
            <a:ext cx="3355419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08:30 - Revisar agenda en eHolo</a:t>
            </a:r>
            <a:endParaRPr lang="en-US" sz="16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698" y="3621048"/>
            <a:ext cx="121087" cy="16156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116925" y="3551753"/>
            <a:ext cx="5384482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08:45 - WhatsApp manual recordatorios uno por uno</a:t>
            </a:r>
            <a:endParaRPr lang="en-US" sz="1650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698" y="4208264"/>
            <a:ext cx="121087" cy="161568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1116925" y="4138970"/>
            <a:ext cx="4883348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17:00 - Facturar sesión por sesión manualmente</a:t>
            </a:r>
            <a:endParaRPr lang="en-US" sz="1650" dirty="0"/>
          </a:p>
        </p:txBody>
      </p:sp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698" y="4795480"/>
            <a:ext cx="121087" cy="161568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1116925" y="4726186"/>
            <a:ext cx="5349478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20:00 - Buscar información entre múltiples pestañas</a:t>
            </a:r>
            <a:endParaRPr lang="en-US" sz="1650" dirty="0"/>
          </a:p>
        </p:txBody>
      </p:sp>
      <p:pic>
        <p:nvPicPr>
          <p:cNvPr id="13" name="Image 5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698" y="5382697"/>
            <a:ext cx="121087" cy="161568"/>
          </a:xfrm>
          <a:prstGeom prst="rect">
            <a:avLst/>
          </a:prstGeom>
        </p:spPr>
      </p:pic>
      <p:sp>
        <p:nvSpPr>
          <p:cNvPr id="14" name="Text 6"/>
          <p:cNvSpPr/>
          <p:nvPr/>
        </p:nvSpPr>
        <p:spPr>
          <a:xfrm>
            <a:off x="1116925" y="5313402"/>
            <a:ext cx="3456742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21:00 - Calcular ingresos en Excel</a:t>
            </a:r>
            <a:endParaRPr lang="en-US" sz="1650" dirty="0"/>
          </a:p>
        </p:txBody>
      </p:sp>
      <p:sp>
        <p:nvSpPr>
          <p:cNvPr id="15" name="Text 7"/>
          <p:cNvSpPr/>
          <p:nvPr/>
        </p:nvSpPr>
        <p:spPr>
          <a:xfrm>
            <a:off x="793790" y="5900618"/>
            <a:ext cx="7556421" cy="1034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Recordatorios manuales, facturación individual y búsqueda de información fragmentada están consumiendo tu productividad profesional.</a:t>
            </a:r>
            <a:endParaRPr lang="en-US" sz="1650" dirty="0"/>
          </a:p>
        </p:txBody>
      </p:sp>
      <p:sp>
        <p:nvSpPr>
          <p:cNvPr id="16" name="Text 8"/>
          <p:cNvSpPr/>
          <p:nvPr/>
        </p:nvSpPr>
        <p:spPr>
          <a:xfrm>
            <a:off x="793790" y="7177445"/>
            <a:ext cx="7556421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¡Descubre la solución organizada!</a:t>
            </a:r>
            <a:endParaRPr lang="en-US" sz="16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89" y="1788914"/>
            <a:ext cx="1304282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Presentamos: </a:t>
            </a:r>
            <a:r>
              <a:rPr lang="en-US" sz="4450" b="1" dirty="0" smtClean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PsycoERP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95132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 es otro software genérico. Es TU herramienta, diseñada para TI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569375"/>
            <a:ext cx="4196358" cy="1322189"/>
          </a:xfrm>
          <a:prstGeom prst="roundRect">
            <a:avLst>
              <a:gd name="adj" fmla="val 7205"/>
            </a:avLst>
          </a:prstGeom>
          <a:solidFill>
            <a:srgbClr val="2C5F60"/>
          </a:solidFill>
          <a:ln w="7620">
            <a:solidFill>
              <a:srgbClr val="457879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1028224" y="38038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Producto propio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028224" y="4294227"/>
            <a:ext cx="372749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 dependes de </a:t>
            </a:r>
            <a:r>
              <a:rPr lang="en-US" sz="1750" dirty="0" smtClean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una suscripción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5216962" y="3569375"/>
            <a:ext cx="4196358" cy="1322189"/>
          </a:xfrm>
          <a:prstGeom prst="roundRect">
            <a:avLst>
              <a:gd name="adj" fmla="val 7205"/>
            </a:avLst>
          </a:prstGeom>
          <a:solidFill>
            <a:srgbClr val="2C5F60"/>
          </a:solidFill>
          <a:ln w="7620">
            <a:solidFill>
              <a:srgbClr val="457879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5451396" y="38038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Sin límites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5451396" y="4294227"/>
            <a:ext cx="372749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Pacientes y sesiones ilimitados</a:t>
            </a:r>
            <a:endParaRPr lang="en-US" sz="1750" dirty="0"/>
          </a:p>
        </p:txBody>
      </p:sp>
      <p:sp>
        <p:nvSpPr>
          <p:cNvPr id="10" name="Shape 8"/>
          <p:cNvSpPr/>
          <p:nvPr/>
        </p:nvSpPr>
        <p:spPr>
          <a:xfrm>
            <a:off x="9640133" y="3569375"/>
            <a:ext cx="4196358" cy="1322189"/>
          </a:xfrm>
          <a:prstGeom prst="roundRect">
            <a:avLst>
              <a:gd name="adj" fmla="val 7205"/>
            </a:avLst>
          </a:prstGeom>
          <a:solidFill>
            <a:srgbClr val="2C5F60"/>
          </a:solidFill>
          <a:ln w="7620">
            <a:solidFill>
              <a:srgbClr val="457879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9874568" y="3803809"/>
            <a:ext cx="290012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100% personalizable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9874568" y="4294227"/>
            <a:ext cx="372749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Cada detalle adaptado a ti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793790" y="5118378"/>
            <a:ext cx="6407944" cy="1322189"/>
          </a:xfrm>
          <a:prstGeom prst="roundRect">
            <a:avLst>
              <a:gd name="adj" fmla="val 7205"/>
            </a:avLst>
          </a:prstGeom>
          <a:solidFill>
            <a:srgbClr val="2C5F60"/>
          </a:solidFill>
          <a:ln w="7620">
            <a:solidFill>
              <a:srgbClr val="457879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1028224" y="535281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Inversión única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1028224" y="5843230"/>
            <a:ext cx="5939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Pagas una vez, tuyo para siempre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7428548" y="5118378"/>
            <a:ext cx="6407944" cy="1322189"/>
          </a:xfrm>
          <a:prstGeom prst="roundRect">
            <a:avLst>
              <a:gd name="adj" fmla="val 7205"/>
            </a:avLst>
          </a:prstGeom>
          <a:solidFill>
            <a:srgbClr val="2C5F60"/>
          </a:solidFill>
          <a:ln w="7620">
            <a:solidFill>
              <a:srgbClr val="457879"/>
            </a:solidFill>
            <a:prstDash val="solid"/>
          </a:ln>
        </p:spPr>
      </p:sp>
      <p:sp>
        <p:nvSpPr>
          <p:cNvPr id="17" name="Text 15"/>
          <p:cNvSpPr/>
          <p:nvPr/>
        </p:nvSpPr>
        <p:spPr>
          <a:xfrm>
            <a:off x="7662982" y="5352812"/>
            <a:ext cx="287535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Automatización total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7662982" y="5843230"/>
            <a:ext cx="5939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Tu tiempo vale oro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765691"/>
            <a:ext cx="7556421" cy="11339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Diseñado para tu realidad específica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793790" y="2171819"/>
            <a:ext cx="7556421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Tu ERP es más que un software; es una extensión de tu práctica, adaptándose a cada necesidad.</a:t>
            </a:r>
            <a:endParaRPr lang="en-US" sz="1400" dirty="0"/>
          </a:p>
        </p:txBody>
      </p:sp>
      <p:sp>
        <p:nvSpPr>
          <p:cNvPr id="5" name="Shape 2"/>
          <p:cNvSpPr/>
          <p:nvPr/>
        </p:nvSpPr>
        <p:spPr>
          <a:xfrm>
            <a:off x="793790" y="2956441"/>
            <a:ext cx="7556421" cy="1381482"/>
          </a:xfrm>
          <a:prstGeom prst="roundRect">
            <a:avLst>
              <a:gd name="adj" fmla="val 5517"/>
            </a:avLst>
          </a:prstGeom>
          <a:solidFill>
            <a:srgbClr val="FFFFFF"/>
          </a:solidFill>
          <a:ln w="22860">
            <a:solidFill>
              <a:srgbClr val="7FB069"/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793790" y="2956441"/>
            <a:ext cx="91440" cy="1381482"/>
          </a:xfrm>
          <a:prstGeom prst="roundRect">
            <a:avLst>
              <a:gd name="adj" fmla="val 83349"/>
            </a:avLst>
          </a:prstGeom>
          <a:solidFill>
            <a:srgbClr val="7FB069"/>
          </a:solidFill>
          <a:ln/>
        </p:spPr>
      </p:sp>
      <p:sp>
        <p:nvSpPr>
          <p:cNvPr id="7" name="Text 4"/>
          <p:cNvSpPr/>
          <p:nvPr/>
        </p:nvSpPr>
        <p:spPr>
          <a:xfrm>
            <a:off x="1089541" y="3160752"/>
            <a:ext cx="2322195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100% Personalizable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1089541" y="3553063"/>
            <a:ext cx="7056358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Cada aspecto, desde la interfaz hasta los campos de datos, se adapta a tus preferencias únicas.</a:t>
            </a:r>
            <a:endParaRPr lang="en-US" sz="1400" dirty="0"/>
          </a:p>
        </p:txBody>
      </p:sp>
      <p:sp>
        <p:nvSpPr>
          <p:cNvPr id="9" name="Shape 6"/>
          <p:cNvSpPr/>
          <p:nvPr/>
        </p:nvSpPr>
        <p:spPr>
          <a:xfrm>
            <a:off x="793790" y="4519374"/>
            <a:ext cx="7556421" cy="1381482"/>
          </a:xfrm>
          <a:prstGeom prst="roundRect">
            <a:avLst>
              <a:gd name="adj" fmla="val 5517"/>
            </a:avLst>
          </a:prstGeom>
          <a:solidFill>
            <a:srgbClr val="FFFFFF"/>
          </a:solidFill>
          <a:ln w="22860">
            <a:solidFill>
              <a:srgbClr val="7FB069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793790" y="4519374"/>
            <a:ext cx="91440" cy="1381482"/>
          </a:xfrm>
          <a:prstGeom prst="roundRect">
            <a:avLst>
              <a:gd name="adj" fmla="val 83349"/>
            </a:avLst>
          </a:prstGeom>
          <a:solidFill>
            <a:srgbClr val="7FB069"/>
          </a:solidFill>
          <a:ln/>
        </p:spPr>
      </p:sp>
      <p:sp>
        <p:nvSpPr>
          <p:cNvPr id="11" name="Text 8"/>
          <p:cNvSpPr/>
          <p:nvPr/>
        </p:nvSpPr>
        <p:spPr>
          <a:xfrm>
            <a:off x="1089541" y="4723686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Interfaz a tu medida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1089541" y="5115997"/>
            <a:ext cx="7056358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✓ ¿Prefieres azul en lugar de verde? ¡Un clic y listo! Ajusta colores y disposición a tu gusto.</a:t>
            </a:r>
            <a:endParaRPr lang="en-US" sz="1400" dirty="0"/>
          </a:p>
        </p:txBody>
      </p:sp>
      <p:sp>
        <p:nvSpPr>
          <p:cNvPr id="13" name="Shape 10"/>
          <p:cNvSpPr/>
          <p:nvPr/>
        </p:nvSpPr>
        <p:spPr>
          <a:xfrm>
            <a:off x="793790" y="6082308"/>
            <a:ext cx="7556421" cy="1381482"/>
          </a:xfrm>
          <a:prstGeom prst="roundRect">
            <a:avLst>
              <a:gd name="adj" fmla="val 5517"/>
            </a:avLst>
          </a:prstGeom>
          <a:solidFill>
            <a:srgbClr val="FFFFFF"/>
          </a:solidFill>
          <a:ln w="22860">
            <a:solidFill>
              <a:srgbClr val="7FB069"/>
            </a:solidFill>
            <a:prstDash val="solid"/>
          </a:ln>
        </p:spPr>
      </p:sp>
      <p:sp>
        <p:nvSpPr>
          <p:cNvPr id="14" name="Shape 11"/>
          <p:cNvSpPr/>
          <p:nvPr/>
        </p:nvSpPr>
        <p:spPr>
          <a:xfrm>
            <a:off x="793790" y="6082308"/>
            <a:ext cx="91440" cy="1381482"/>
          </a:xfrm>
          <a:prstGeom prst="roundRect">
            <a:avLst>
              <a:gd name="adj" fmla="val 83349"/>
            </a:avLst>
          </a:prstGeom>
          <a:solidFill>
            <a:srgbClr val="7FB069"/>
          </a:solidFill>
          <a:ln/>
        </p:spPr>
      </p:sp>
      <p:sp>
        <p:nvSpPr>
          <p:cNvPr id="15" name="Text 12"/>
          <p:cNvSpPr/>
          <p:nvPr/>
        </p:nvSpPr>
        <p:spPr>
          <a:xfrm>
            <a:off x="1089541" y="6286619"/>
            <a:ext cx="4356735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Campos específicos para tus pacientes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1089541" y="6678930"/>
            <a:ext cx="7056358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✓ Cada detalle que necesites registrar, sea clínico o administrativo, se añade y funciona perfectamente.</a:t>
            </a:r>
            <a:endParaRPr lang="en-US" sz="14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48784"/>
            <a:ext cx="11389876" cy="602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700"/>
              </a:lnSpc>
              <a:buNone/>
            </a:pPr>
            <a:r>
              <a:rPr lang="en-US" sz="37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Libertad total vs Prisión digital</a:t>
            </a:r>
            <a:endParaRPr lang="en-US" sz="3750" dirty="0"/>
          </a:p>
        </p:txBody>
      </p:sp>
      <p:sp>
        <p:nvSpPr>
          <p:cNvPr id="3" name="Text 1"/>
          <p:cNvSpPr/>
          <p:nvPr/>
        </p:nvSpPr>
        <p:spPr>
          <a:xfrm>
            <a:off x="2731889" y="1833205"/>
            <a:ext cx="240994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eHolo - Limitaciones</a:t>
            </a:r>
            <a:endParaRPr lang="en-US" sz="1850" dirty="0"/>
          </a:p>
        </p:txBody>
      </p:sp>
      <p:sp>
        <p:nvSpPr>
          <p:cNvPr id="4" name="Shape 2"/>
          <p:cNvSpPr/>
          <p:nvPr/>
        </p:nvSpPr>
        <p:spPr>
          <a:xfrm>
            <a:off x="793790" y="2447568"/>
            <a:ext cx="5586055" cy="240983"/>
          </a:xfrm>
          <a:prstGeom prst="roundRect">
            <a:avLst>
              <a:gd name="adj" fmla="val 33603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793790" y="2447568"/>
            <a:ext cx="1843326" cy="240983"/>
          </a:xfrm>
          <a:prstGeom prst="roundRect">
            <a:avLst>
              <a:gd name="adj" fmla="val 33603"/>
            </a:avLst>
          </a:prstGeom>
          <a:solidFill>
            <a:srgbClr val="4950BC"/>
          </a:solidFill>
          <a:ln/>
        </p:spPr>
      </p:sp>
      <p:sp>
        <p:nvSpPr>
          <p:cNvPr id="6" name="Text 4"/>
          <p:cNvSpPr/>
          <p:nvPr/>
        </p:nvSpPr>
        <p:spPr>
          <a:xfrm>
            <a:off x="6524387" y="2447568"/>
            <a:ext cx="555665" cy="2409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33%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793790" y="2929414"/>
            <a:ext cx="240994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Plan Estándar</a:t>
            </a:r>
            <a:endParaRPr lang="en-US" sz="1850" dirty="0"/>
          </a:p>
        </p:txBody>
      </p:sp>
      <p:sp>
        <p:nvSpPr>
          <p:cNvPr id="8" name="Text 6"/>
          <p:cNvSpPr/>
          <p:nvPr/>
        </p:nvSpPr>
        <p:spPr>
          <a:xfrm>
            <a:off x="793790" y="3423404"/>
            <a:ext cx="6286262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20 pacientes máximo</a:t>
            </a:r>
            <a:endParaRPr lang="en-US" sz="1500" dirty="0"/>
          </a:p>
        </p:txBody>
      </p:sp>
      <p:sp>
        <p:nvSpPr>
          <p:cNvPr id="9" name="Shape 7"/>
          <p:cNvSpPr/>
          <p:nvPr/>
        </p:nvSpPr>
        <p:spPr>
          <a:xfrm>
            <a:off x="793790" y="4213622"/>
            <a:ext cx="5609511" cy="240983"/>
          </a:xfrm>
          <a:prstGeom prst="roundRect">
            <a:avLst>
              <a:gd name="adj" fmla="val 33603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0" name="Shape 8"/>
          <p:cNvSpPr/>
          <p:nvPr/>
        </p:nvSpPr>
        <p:spPr>
          <a:xfrm>
            <a:off x="793790" y="4213622"/>
            <a:ext cx="4207073" cy="240983"/>
          </a:xfrm>
          <a:prstGeom prst="roundRect">
            <a:avLst>
              <a:gd name="adj" fmla="val 33603"/>
            </a:avLst>
          </a:prstGeom>
          <a:solidFill>
            <a:srgbClr val="4950BC"/>
          </a:solidFill>
          <a:ln/>
        </p:spPr>
      </p:sp>
      <p:sp>
        <p:nvSpPr>
          <p:cNvPr id="11" name="Text 9"/>
          <p:cNvSpPr/>
          <p:nvPr/>
        </p:nvSpPr>
        <p:spPr>
          <a:xfrm>
            <a:off x="6547842" y="4213622"/>
            <a:ext cx="532209" cy="2409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75%</a:t>
            </a:r>
            <a:endParaRPr lang="en-US" sz="1850" dirty="0"/>
          </a:p>
        </p:txBody>
      </p:sp>
      <p:sp>
        <p:nvSpPr>
          <p:cNvPr id="12" name="Text 10"/>
          <p:cNvSpPr/>
          <p:nvPr/>
        </p:nvSpPr>
        <p:spPr>
          <a:xfrm>
            <a:off x="793790" y="4695468"/>
            <a:ext cx="240994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Plan Avanzado</a:t>
            </a:r>
            <a:endParaRPr lang="en-US" sz="1850" dirty="0"/>
          </a:p>
        </p:txBody>
      </p:sp>
      <p:sp>
        <p:nvSpPr>
          <p:cNvPr id="13" name="Text 11"/>
          <p:cNvSpPr/>
          <p:nvPr/>
        </p:nvSpPr>
        <p:spPr>
          <a:xfrm>
            <a:off x="793790" y="5189458"/>
            <a:ext cx="6286262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60 pacientes máximo</a:t>
            </a:r>
            <a:endParaRPr lang="en-US" sz="1500" dirty="0"/>
          </a:p>
        </p:txBody>
      </p:sp>
      <p:sp>
        <p:nvSpPr>
          <p:cNvPr id="14" name="Shape 12"/>
          <p:cNvSpPr/>
          <p:nvPr/>
        </p:nvSpPr>
        <p:spPr>
          <a:xfrm>
            <a:off x="793790" y="5979676"/>
            <a:ext cx="5468303" cy="240983"/>
          </a:xfrm>
          <a:prstGeom prst="roundRect">
            <a:avLst>
              <a:gd name="adj" fmla="val 33603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5" name="Shape 13"/>
          <p:cNvSpPr/>
          <p:nvPr/>
        </p:nvSpPr>
        <p:spPr>
          <a:xfrm>
            <a:off x="793790" y="5979676"/>
            <a:ext cx="5468303" cy="240983"/>
          </a:xfrm>
          <a:prstGeom prst="roundRect">
            <a:avLst>
              <a:gd name="adj" fmla="val 33603"/>
            </a:avLst>
          </a:prstGeom>
          <a:solidFill>
            <a:srgbClr val="4950BC"/>
          </a:solidFill>
          <a:ln/>
        </p:spPr>
      </p:sp>
      <p:sp>
        <p:nvSpPr>
          <p:cNvPr id="16" name="Text 14"/>
          <p:cNvSpPr/>
          <p:nvPr/>
        </p:nvSpPr>
        <p:spPr>
          <a:xfrm>
            <a:off x="6406634" y="5979676"/>
            <a:ext cx="673418" cy="2409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100%</a:t>
            </a:r>
            <a:endParaRPr lang="en-US" sz="1850" dirty="0"/>
          </a:p>
        </p:txBody>
      </p:sp>
      <p:sp>
        <p:nvSpPr>
          <p:cNvPr id="17" name="Text 15"/>
          <p:cNvSpPr/>
          <p:nvPr/>
        </p:nvSpPr>
        <p:spPr>
          <a:xfrm>
            <a:off x="793790" y="6461522"/>
            <a:ext cx="240994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Premium €68/mes</a:t>
            </a:r>
            <a:endParaRPr lang="en-US" sz="1850" dirty="0"/>
          </a:p>
        </p:txBody>
      </p:sp>
      <p:sp>
        <p:nvSpPr>
          <p:cNvPr id="18" name="Text 16"/>
          <p:cNvSpPr/>
          <p:nvPr/>
        </p:nvSpPr>
        <p:spPr>
          <a:xfrm>
            <a:off x="793790" y="6955512"/>
            <a:ext cx="6286262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Para funciones básicas</a:t>
            </a:r>
            <a:endParaRPr lang="en-US" sz="1500" dirty="0"/>
          </a:p>
        </p:txBody>
      </p:sp>
      <p:sp>
        <p:nvSpPr>
          <p:cNvPr id="19" name="Text 17"/>
          <p:cNvSpPr/>
          <p:nvPr/>
        </p:nvSpPr>
        <p:spPr>
          <a:xfrm>
            <a:off x="9218414" y="1833205"/>
            <a:ext cx="2965252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Nuestro ERP - Sin Límites</a:t>
            </a:r>
            <a:endParaRPr lang="en-US" sz="1850" dirty="0"/>
          </a:p>
        </p:txBody>
      </p:sp>
      <p:pic>
        <p:nvPicPr>
          <p:cNvPr id="20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7968" y="2351246"/>
            <a:ext cx="481965" cy="481965"/>
          </a:xfrm>
          <a:prstGeom prst="rect">
            <a:avLst/>
          </a:prstGeom>
        </p:spPr>
      </p:pic>
      <p:sp>
        <p:nvSpPr>
          <p:cNvPr id="21" name="Text 18"/>
          <p:cNvSpPr/>
          <p:nvPr/>
        </p:nvSpPr>
        <p:spPr>
          <a:xfrm>
            <a:off x="8280916" y="2465665"/>
            <a:ext cx="240994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Pacientes ∞</a:t>
            </a:r>
            <a:endParaRPr lang="en-US" sz="1850" dirty="0"/>
          </a:p>
        </p:txBody>
      </p:sp>
      <p:sp>
        <p:nvSpPr>
          <p:cNvPr id="22" name="Text 19"/>
          <p:cNvSpPr/>
          <p:nvPr/>
        </p:nvSpPr>
        <p:spPr>
          <a:xfrm>
            <a:off x="8280916" y="2959656"/>
            <a:ext cx="5563314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Crece sin restricciones</a:t>
            </a:r>
            <a:endParaRPr lang="en-US" sz="1500" dirty="0"/>
          </a:p>
        </p:txBody>
      </p:sp>
      <p:pic>
        <p:nvPicPr>
          <p:cNvPr id="2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7968" y="3653552"/>
            <a:ext cx="481965" cy="481965"/>
          </a:xfrm>
          <a:prstGeom prst="rect">
            <a:avLst/>
          </a:prstGeom>
        </p:spPr>
      </p:pic>
      <p:sp>
        <p:nvSpPr>
          <p:cNvPr id="24" name="Text 20"/>
          <p:cNvSpPr/>
          <p:nvPr/>
        </p:nvSpPr>
        <p:spPr>
          <a:xfrm>
            <a:off x="8280916" y="3767971"/>
            <a:ext cx="240994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Sesiones ∞</a:t>
            </a:r>
            <a:endParaRPr lang="en-US" sz="1850" dirty="0"/>
          </a:p>
        </p:txBody>
      </p:sp>
      <p:sp>
        <p:nvSpPr>
          <p:cNvPr id="25" name="Text 21"/>
          <p:cNvSpPr/>
          <p:nvPr/>
        </p:nvSpPr>
        <p:spPr>
          <a:xfrm>
            <a:off x="8280916" y="4261961"/>
            <a:ext cx="5563314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Registra todo tu trabajo</a:t>
            </a:r>
            <a:endParaRPr lang="en-US" sz="1500" dirty="0"/>
          </a:p>
        </p:txBody>
      </p:sp>
      <p:pic>
        <p:nvPicPr>
          <p:cNvPr id="2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57968" y="4955858"/>
            <a:ext cx="481965" cy="481965"/>
          </a:xfrm>
          <a:prstGeom prst="rect">
            <a:avLst/>
          </a:prstGeom>
        </p:spPr>
      </p:pic>
      <p:sp>
        <p:nvSpPr>
          <p:cNvPr id="27" name="Text 22"/>
          <p:cNvSpPr/>
          <p:nvPr/>
        </p:nvSpPr>
        <p:spPr>
          <a:xfrm>
            <a:off x="8280916" y="5070277"/>
            <a:ext cx="240994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Precio extra €0</a:t>
            </a:r>
            <a:endParaRPr lang="en-US" sz="1850" dirty="0"/>
          </a:p>
        </p:txBody>
      </p:sp>
      <p:sp>
        <p:nvSpPr>
          <p:cNvPr id="28" name="Text 23"/>
          <p:cNvSpPr/>
          <p:nvPr/>
        </p:nvSpPr>
        <p:spPr>
          <a:xfrm>
            <a:off x="8280916" y="5564267"/>
            <a:ext cx="5563314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Una inversión, libertad total</a:t>
            </a:r>
            <a:endParaRPr lang="en-US" sz="15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29960"/>
            <a:ext cx="6201132" cy="496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Tu nuevo día a día transformado</a:t>
            </a:r>
            <a:endParaRPr lang="en-US" sz="3100" dirty="0"/>
          </a:p>
        </p:txBody>
      </p:sp>
      <p:sp>
        <p:nvSpPr>
          <p:cNvPr id="3" name="Shape 1"/>
          <p:cNvSpPr/>
          <p:nvPr/>
        </p:nvSpPr>
        <p:spPr>
          <a:xfrm>
            <a:off x="7303770" y="1443633"/>
            <a:ext cx="22860" cy="4740831"/>
          </a:xfrm>
          <a:prstGeom prst="roundRect">
            <a:avLst>
              <a:gd name="adj" fmla="val 291721"/>
            </a:avLst>
          </a:prstGeom>
          <a:solidFill>
            <a:srgbClr val="C0C1D7"/>
          </a:solidFill>
          <a:ln/>
        </p:spPr>
      </p:sp>
      <p:sp>
        <p:nvSpPr>
          <p:cNvPr id="4" name="Shape 2"/>
          <p:cNvSpPr/>
          <p:nvPr/>
        </p:nvSpPr>
        <p:spPr>
          <a:xfrm>
            <a:off x="6683216" y="1610797"/>
            <a:ext cx="476250" cy="22860"/>
          </a:xfrm>
          <a:prstGeom prst="roundRect">
            <a:avLst>
              <a:gd name="adj" fmla="val 291721"/>
            </a:avLst>
          </a:prstGeom>
          <a:solidFill>
            <a:srgbClr val="C0C1D7"/>
          </a:solidFill>
          <a:ln/>
        </p:spPr>
      </p:sp>
      <p:sp>
        <p:nvSpPr>
          <p:cNvPr id="5" name="Shape 3"/>
          <p:cNvSpPr/>
          <p:nvPr/>
        </p:nvSpPr>
        <p:spPr>
          <a:xfrm>
            <a:off x="7136606" y="1443633"/>
            <a:ext cx="357188" cy="357188"/>
          </a:xfrm>
          <a:prstGeom prst="roundRect">
            <a:avLst>
              <a:gd name="adj" fmla="val 18670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7196137" y="1473398"/>
            <a:ext cx="238125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4536758" y="1498163"/>
            <a:ext cx="1984653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08:30</a:t>
            </a:r>
            <a:endParaRPr lang="en-US" sz="1550" dirty="0"/>
          </a:p>
        </p:txBody>
      </p:sp>
      <p:sp>
        <p:nvSpPr>
          <p:cNvPr id="8" name="Text 6"/>
          <p:cNvSpPr/>
          <p:nvPr/>
        </p:nvSpPr>
        <p:spPr>
          <a:xfrm>
            <a:off x="793790" y="1841421"/>
            <a:ext cx="5727621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00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Abres TU ERP, toda la información centralizada y actualizada</a:t>
            </a:r>
            <a:endParaRPr lang="en-US" sz="1250" dirty="0"/>
          </a:p>
        </p:txBody>
      </p:sp>
      <p:sp>
        <p:nvSpPr>
          <p:cNvPr id="9" name="Shape 7"/>
          <p:cNvSpPr/>
          <p:nvPr/>
        </p:nvSpPr>
        <p:spPr>
          <a:xfrm>
            <a:off x="7470934" y="2563416"/>
            <a:ext cx="476250" cy="22860"/>
          </a:xfrm>
          <a:prstGeom prst="roundRect">
            <a:avLst>
              <a:gd name="adj" fmla="val 291721"/>
            </a:avLst>
          </a:prstGeom>
          <a:solidFill>
            <a:srgbClr val="C0C1D7"/>
          </a:solidFill>
          <a:ln/>
        </p:spPr>
      </p:sp>
      <p:sp>
        <p:nvSpPr>
          <p:cNvPr id="10" name="Shape 8"/>
          <p:cNvSpPr/>
          <p:nvPr/>
        </p:nvSpPr>
        <p:spPr>
          <a:xfrm>
            <a:off x="7136606" y="2396252"/>
            <a:ext cx="357188" cy="357188"/>
          </a:xfrm>
          <a:prstGeom prst="roundRect">
            <a:avLst>
              <a:gd name="adj" fmla="val 18670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7196137" y="2426018"/>
            <a:ext cx="238125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</a:t>
            </a:r>
            <a:endParaRPr lang="en-US" sz="1850" dirty="0"/>
          </a:p>
        </p:txBody>
      </p:sp>
      <p:sp>
        <p:nvSpPr>
          <p:cNvPr id="12" name="Text 10"/>
          <p:cNvSpPr/>
          <p:nvPr/>
        </p:nvSpPr>
        <p:spPr>
          <a:xfrm>
            <a:off x="8108990" y="2450783"/>
            <a:ext cx="1984653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08:31</a:t>
            </a:r>
            <a:endParaRPr lang="en-US" sz="1550" dirty="0"/>
          </a:p>
        </p:txBody>
      </p:sp>
      <p:sp>
        <p:nvSpPr>
          <p:cNvPr id="13" name="Text 11"/>
          <p:cNvSpPr/>
          <p:nvPr/>
        </p:nvSpPr>
        <p:spPr>
          <a:xfrm>
            <a:off x="8108990" y="2794040"/>
            <a:ext cx="5727621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Recordatorios ya enviados automáticamente durante la noche</a:t>
            </a:r>
            <a:endParaRPr lang="en-US" sz="1250" dirty="0"/>
          </a:p>
        </p:txBody>
      </p:sp>
      <p:sp>
        <p:nvSpPr>
          <p:cNvPr id="14" name="Shape 12"/>
          <p:cNvSpPr/>
          <p:nvPr/>
        </p:nvSpPr>
        <p:spPr>
          <a:xfrm>
            <a:off x="6683216" y="3384471"/>
            <a:ext cx="476250" cy="22860"/>
          </a:xfrm>
          <a:prstGeom prst="roundRect">
            <a:avLst>
              <a:gd name="adj" fmla="val 291721"/>
            </a:avLst>
          </a:prstGeom>
          <a:solidFill>
            <a:srgbClr val="C0C1D7"/>
          </a:solidFill>
          <a:ln/>
        </p:spPr>
      </p:sp>
      <p:sp>
        <p:nvSpPr>
          <p:cNvPr id="15" name="Shape 13"/>
          <p:cNvSpPr/>
          <p:nvPr/>
        </p:nvSpPr>
        <p:spPr>
          <a:xfrm>
            <a:off x="7136606" y="3217307"/>
            <a:ext cx="357188" cy="357188"/>
          </a:xfrm>
          <a:prstGeom prst="roundRect">
            <a:avLst>
              <a:gd name="adj" fmla="val 18670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7196137" y="3247073"/>
            <a:ext cx="238125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</a:t>
            </a:r>
            <a:endParaRPr lang="en-US" sz="1850" dirty="0"/>
          </a:p>
        </p:txBody>
      </p:sp>
      <p:sp>
        <p:nvSpPr>
          <p:cNvPr id="17" name="Text 15"/>
          <p:cNvSpPr/>
          <p:nvPr/>
        </p:nvSpPr>
        <p:spPr>
          <a:xfrm>
            <a:off x="4536758" y="3271838"/>
            <a:ext cx="1984653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17:00</a:t>
            </a:r>
            <a:endParaRPr lang="en-US" sz="1550" dirty="0"/>
          </a:p>
        </p:txBody>
      </p:sp>
      <p:sp>
        <p:nvSpPr>
          <p:cNvPr id="18" name="Text 16"/>
          <p:cNvSpPr/>
          <p:nvPr/>
        </p:nvSpPr>
        <p:spPr>
          <a:xfrm>
            <a:off x="793790" y="3615095"/>
            <a:ext cx="5727621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00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Facturas generadas con un click para todas las sesiones</a:t>
            </a:r>
            <a:endParaRPr lang="en-US" sz="1250" dirty="0"/>
          </a:p>
        </p:txBody>
      </p:sp>
      <p:sp>
        <p:nvSpPr>
          <p:cNvPr id="19" name="Shape 17"/>
          <p:cNvSpPr/>
          <p:nvPr/>
        </p:nvSpPr>
        <p:spPr>
          <a:xfrm>
            <a:off x="7470934" y="4205645"/>
            <a:ext cx="476250" cy="22860"/>
          </a:xfrm>
          <a:prstGeom prst="roundRect">
            <a:avLst>
              <a:gd name="adj" fmla="val 291721"/>
            </a:avLst>
          </a:prstGeom>
          <a:solidFill>
            <a:srgbClr val="C0C1D7"/>
          </a:solidFill>
          <a:ln/>
        </p:spPr>
      </p:sp>
      <p:sp>
        <p:nvSpPr>
          <p:cNvPr id="20" name="Shape 18"/>
          <p:cNvSpPr/>
          <p:nvPr/>
        </p:nvSpPr>
        <p:spPr>
          <a:xfrm>
            <a:off x="7136606" y="4038481"/>
            <a:ext cx="357188" cy="357188"/>
          </a:xfrm>
          <a:prstGeom prst="roundRect">
            <a:avLst>
              <a:gd name="adj" fmla="val 18670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21" name="Text 19"/>
          <p:cNvSpPr/>
          <p:nvPr/>
        </p:nvSpPr>
        <p:spPr>
          <a:xfrm>
            <a:off x="7196137" y="4068247"/>
            <a:ext cx="238125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4</a:t>
            </a:r>
            <a:endParaRPr lang="en-US" sz="1850" dirty="0"/>
          </a:p>
        </p:txBody>
      </p:sp>
      <p:sp>
        <p:nvSpPr>
          <p:cNvPr id="22" name="Text 20"/>
          <p:cNvSpPr/>
          <p:nvPr/>
        </p:nvSpPr>
        <p:spPr>
          <a:xfrm>
            <a:off x="8108990" y="4093012"/>
            <a:ext cx="1984653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20:00</a:t>
            </a:r>
            <a:endParaRPr lang="en-US" sz="1550" dirty="0"/>
          </a:p>
        </p:txBody>
      </p:sp>
      <p:sp>
        <p:nvSpPr>
          <p:cNvPr id="23" name="Text 21"/>
          <p:cNvSpPr/>
          <p:nvPr/>
        </p:nvSpPr>
        <p:spPr>
          <a:xfrm>
            <a:off x="8108990" y="4436269"/>
            <a:ext cx="5727621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Información del paciente disponible al instante</a:t>
            </a:r>
            <a:endParaRPr lang="en-US" sz="1250" dirty="0"/>
          </a:p>
        </p:txBody>
      </p:sp>
      <p:sp>
        <p:nvSpPr>
          <p:cNvPr id="24" name="Shape 22"/>
          <p:cNvSpPr/>
          <p:nvPr/>
        </p:nvSpPr>
        <p:spPr>
          <a:xfrm>
            <a:off x="6683216" y="5026819"/>
            <a:ext cx="476250" cy="22860"/>
          </a:xfrm>
          <a:prstGeom prst="roundRect">
            <a:avLst>
              <a:gd name="adj" fmla="val 291721"/>
            </a:avLst>
          </a:prstGeom>
          <a:solidFill>
            <a:srgbClr val="C0C1D7"/>
          </a:solidFill>
          <a:ln/>
        </p:spPr>
      </p:sp>
      <p:sp>
        <p:nvSpPr>
          <p:cNvPr id="25" name="Shape 23"/>
          <p:cNvSpPr/>
          <p:nvPr/>
        </p:nvSpPr>
        <p:spPr>
          <a:xfrm>
            <a:off x="7136606" y="4859655"/>
            <a:ext cx="357188" cy="357188"/>
          </a:xfrm>
          <a:prstGeom prst="roundRect">
            <a:avLst>
              <a:gd name="adj" fmla="val 18670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26" name="Text 24"/>
          <p:cNvSpPr/>
          <p:nvPr/>
        </p:nvSpPr>
        <p:spPr>
          <a:xfrm>
            <a:off x="7196137" y="4889421"/>
            <a:ext cx="238125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5</a:t>
            </a:r>
            <a:endParaRPr lang="en-US" sz="1850" dirty="0"/>
          </a:p>
        </p:txBody>
      </p:sp>
      <p:sp>
        <p:nvSpPr>
          <p:cNvPr id="27" name="Text 25"/>
          <p:cNvSpPr/>
          <p:nvPr/>
        </p:nvSpPr>
        <p:spPr>
          <a:xfrm>
            <a:off x="4536758" y="4914186"/>
            <a:ext cx="1984653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21:00</a:t>
            </a:r>
            <a:endParaRPr lang="en-US" sz="1550" dirty="0"/>
          </a:p>
        </p:txBody>
      </p:sp>
      <p:sp>
        <p:nvSpPr>
          <p:cNvPr id="28" name="Text 26"/>
          <p:cNvSpPr/>
          <p:nvPr/>
        </p:nvSpPr>
        <p:spPr>
          <a:xfrm>
            <a:off x="793790" y="5257443"/>
            <a:ext cx="5727621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00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Ingresos y estadísticas calculados automáticamente</a:t>
            </a:r>
            <a:endParaRPr lang="en-US" sz="1250" dirty="0"/>
          </a:p>
        </p:txBody>
      </p:sp>
      <p:sp>
        <p:nvSpPr>
          <p:cNvPr id="29" name="Text 27"/>
          <p:cNvSpPr/>
          <p:nvPr/>
        </p:nvSpPr>
        <p:spPr>
          <a:xfrm>
            <a:off x="3063954" y="6422588"/>
            <a:ext cx="8502372" cy="6847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350"/>
              </a:lnSpc>
              <a:buNone/>
            </a:pPr>
            <a:r>
              <a:rPr lang="en-US" sz="43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60 minutos recuperados diarios</a:t>
            </a:r>
            <a:endParaRPr lang="en-US" sz="4300" dirty="0"/>
          </a:p>
        </p:txBody>
      </p:sp>
      <p:sp>
        <p:nvSpPr>
          <p:cNvPr id="30" name="Text 28"/>
          <p:cNvSpPr/>
          <p:nvPr/>
        </p:nvSpPr>
        <p:spPr>
          <a:xfrm>
            <a:off x="793790" y="7345442"/>
            <a:ext cx="13042821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Nuevo enfoque: En tus pacientes, no en tareas administrativas</a:t>
            </a:r>
            <a:endParaRPr lang="en-US" sz="12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13942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Diseñado para tu realidad específica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2897148"/>
            <a:ext cx="1134070" cy="216884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154674" y="3123962"/>
            <a:ext cx="599051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Escenario: Fin de mes - Facturación masiva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154674" y="3614380"/>
            <a:ext cx="619553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Seleccionas Clínica A → 15 pacientes marcados → Un click → 15 facturas generadas</a:t>
            </a: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2154674" y="4476274"/>
            <a:ext cx="61955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Tiempo: 2 minutos vs 2 horas</a:t>
            </a:r>
            <a:endParaRPr lang="en-US" sz="17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5065990"/>
            <a:ext cx="1134070" cy="2024182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2154674" y="5292804"/>
            <a:ext cx="6195536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Escenario: Lunes - Recordatorios automáticos</a:t>
            </a:r>
            <a:endParaRPr lang="en-US" sz="2200" dirty="0"/>
          </a:p>
        </p:txBody>
      </p:sp>
      <p:sp>
        <p:nvSpPr>
          <p:cNvPr id="10" name="Text 5"/>
          <p:cNvSpPr/>
          <p:nvPr/>
        </p:nvSpPr>
        <p:spPr>
          <a:xfrm>
            <a:off x="2154674" y="6137553"/>
            <a:ext cx="619553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Sistema detecta citas del día → Mensajes automáticos enviados → Tu intervención: Cero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293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96039" y="546854"/>
            <a:ext cx="7751921" cy="4038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150"/>
              </a:lnSpc>
              <a:buNone/>
            </a:pPr>
            <a:r>
              <a:rPr lang="en-US" sz="25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Oferta Especial - Primera Cliente</a:t>
            </a:r>
            <a:endParaRPr lang="en-US" sz="2500" dirty="0"/>
          </a:p>
        </p:txBody>
      </p:sp>
      <p:sp>
        <p:nvSpPr>
          <p:cNvPr id="4" name="Shape 1"/>
          <p:cNvSpPr/>
          <p:nvPr/>
        </p:nvSpPr>
        <p:spPr>
          <a:xfrm>
            <a:off x="696039" y="1144548"/>
            <a:ext cx="7751921" cy="549116"/>
          </a:xfrm>
          <a:prstGeom prst="roundRect">
            <a:avLst>
              <a:gd name="adj" fmla="val 9888"/>
            </a:avLst>
          </a:prstGeom>
          <a:solidFill>
            <a:srgbClr val="B6FCB8"/>
          </a:solidFill>
          <a:ln/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222" y="1337667"/>
            <a:ext cx="161568" cy="129183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115973" y="1305997"/>
            <a:ext cx="7202805" cy="2068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00"/>
              </a:lnSpc>
              <a:buNone/>
            </a:pPr>
            <a:r>
              <a:rPr lang="en-US" sz="10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Para ti, Mireia, como nuestra primera cliente</a:t>
            </a:r>
            <a:endParaRPr lang="en-US" sz="1000" dirty="0"/>
          </a:p>
        </p:txBody>
      </p:sp>
      <p:sp>
        <p:nvSpPr>
          <p:cNvPr id="7" name="Shape 3"/>
          <p:cNvSpPr/>
          <p:nvPr/>
        </p:nvSpPr>
        <p:spPr>
          <a:xfrm>
            <a:off x="696039" y="1839039"/>
            <a:ext cx="7751921" cy="1276826"/>
          </a:xfrm>
          <a:prstGeom prst="roundRect">
            <a:avLst>
              <a:gd name="adj" fmla="val 4252"/>
            </a:avLst>
          </a:prstGeom>
          <a:solidFill>
            <a:srgbClr val="DADBF1"/>
          </a:solidFill>
          <a:ln w="7620">
            <a:solidFill>
              <a:srgbClr val="264653"/>
            </a:solidFill>
            <a:prstDash val="solid"/>
          </a:ln>
        </p:spPr>
      </p:sp>
      <p:sp>
        <p:nvSpPr>
          <p:cNvPr id="8" name="Shape 4"/>
          <p:cNvSpPr/>
          <p:nvPr/>
        </p:nvSpPr>
        <p:spPr>
          <a:xfrm>
            <a:off x="832842" y="1975842"/>
            <a:ext cx="387787" cy="387787"/>
          </a:xfrm>
          <a:prstGeom prst="roundRect">
            <a:avLst>
              <a:gd name="adj" fmla="val 23577597"/>
            </a:avLst>
          </a:prstGeom>
          <a:solidFill>
            <a:srgbClr val="264653"/>
          </a:solidFill>
          <a:ln/>
        </p:spPr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9522" y="2060615"/>
            <a:ext cx="174427" cy="218123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832842" y="2492812"/>
            <a:ext cx="1843921" cy="201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6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Precio especial: €1,300</a:t>
            </a:r>
            <a:endParaRPr lang="en-US" sz="1600" dirty="0"/>
          </a:p>
        </p:txBody>
      </p:sp>
      <p:sp>
        <p:nvSpPr>
          <p:cNvPr id="11" name="Text 6"/>
          <p:cNvSpPr/>
          <p:nvPr/>
        </p:nvSpPr>
        <p:spPr>
          <a:xfrm>
            <a:off x="832842" y="2772251"/>
            <a:ext cx="7478316" cy="2068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Valor real €2,000 - Descuento exclusivo</a:t>
            </a:r>
            <a:endParaRPr lang="en-US" sz="1100" dirty="0"/>
          </a:p>
        </p:txBody>
      </p:sp>
      <p:sp>
        <p:nvSpPr>
          <p:cNvPr id="12" name="Shape 7"/>
          <p:cNvSpPr/>
          <p:nvPr/>
        </p:nvSpPr>
        <p:spPr>
          <a:xfrm>
            <a:off x="696039" y="3245048"/>
            <a:ext cx="7751921" cy="1276826"/>
          </a:xfrm>
          <a:prstGeom prst="roundRect">
            <a:avLst>
              <a:gd name="adj" fmla="val 4252"/>
            </a:avLst>
          </a:prstGeom>
          <a:solidFill>
            <a:srgbClr val="DADBF1"/>
          </a:solidFill>
          <a:ln w="7620">
            <a:solidFill>
              <a:srgbClr val="264653"/>
            </a:solidFill>
            <a:prstDash val="solid"/>
          </a:ln>
        </p:spPr>
      </p:sp>
      <p:sp>
        <p:nvSpPr>
          <p:cNvPr id="13" name="Shape 8"/>
          <p:cNvSpPr/>
          <p:nvPr/>
        </p:nvSpPr>
        <p:spPr>
          <a:xfrm>
            <a:off x="832842" y="3381851"/>
            <a:ext cx="387787" cy="387787"/>
          </a:xfrm>
          <a:prstGeom prst="roundRect">
            <a:avLst>
              <a:gd name="adj" fmla="val 23577597"/>
            </a:avLst>
          </a:prstGeom>
          <a:solidFill>
            <a:srgbClr val="264653"/>
          </a:solidFill>
          <a:ln/>
        </p:spPr>
      </p:sp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9522" y="3466624"/>
            <a:ext cx="174427" cy="218123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832842" y="3898821"/>
            <a:ext cx="1963579" cy="201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6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Gastos anuales: €72/año</a:t>
            </a:r>
            <a:endParaRPr lang="en-US" sz="1600" dirty="0"/>
          </a:p>
        </p:txBody>
      </p:sp>
      <p:sp>
        <p:nvSpPr>
          <p:cNvPr id="16" name="Text 10"/>
          <p:cNvSpPr/>
          <p:nvPr/>
        </p:nvSpPr>
        <p:spPr>
          <a:xfrm>
            <a:off x="832842" y="4178260"/>
            <a:ext cx="7478316" cy="2068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 err="1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Gastos</a:t>
            </a:r>
            <a:r>
              <a:rPr lang="en-US" sz="1000" dirty="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 de </a:t>
            </a:r>
            <a:r>
              <a:rPr lang="en-US" sz="1000" dirty="0" err="1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infraestructura</a:t>
            </a:r>
            <a:r>
              <a:rPr lang="en-US" sz="1000" dirty="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 </a:t>
            </a:r>
            <a:r>
              <a:rPr lang="en-US" sz="1000" dirty="0" err="1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informática</a:t>
            </a:r>
            <a:r>
              <a:rPr lang="en-US" sz="1000" dirty="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 (</a:t>
            </a:r>
            <a:r>
              <a:rPr lang="en-US" sz="1000" dirty="0" err="1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Servidor</a:t>
            </a:r>
            <a:r>
              <a:rPr lang="en-US" sz="1000" dirty="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 </a:t>
            </a:r>
            <a:r>
              <a:rPr lang="en-US" sz="1000" dirty="0" err="1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Privado</a:t>
            </a:r>
            <a:r>
              <a:rPr lang="en-US" sz="1000" dirty="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, </a:t>
            </a:r>
            <a:r>
              <a:rPr lang="en-US" sz="1000" dirty="0" err="1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Dominio</a:t>
            </a:r>
            <a:r>
              <a:rPr lang="en-US" sz="1000" dirty="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, etc…)</a:t>
            </a:r>
            <a:endParaRPr lang="en-US" sz="1000" dirty="0"/>
          </a:p>
        </p:txBody>
      </p:sp>
      <p:sp>
        <p:nvSpPr>
          <p:cNvPr id="17" name="Shape 11"/>
          <p:cNvSpPr/>
          <p:nvPr/>
        </p:nvSpPr>
        <p:spPr>
          <a:xfrm>
            <a:off x="696039" y="4651058"/>
            <a:ext cx="7751921" cy="1276826"/>
          </a:xfrm>
          <a:prstGeom prst="roundRect">
            <a:avLst>
              <a:gd name="adj" fmla="val 4252"/>
            </a:avLst>
          </a:prstGeom>
          <a:solidFill>
            <a:srgbClr val="DADBF1"/>
          </a:solidFill>
          <a:ln w="7620">
            <a:solidFill>
              <a:srgbClr val="264653"/>
            </a:solidFill>
            <a:prstDash val="solid"/>
          </a:ln>
        </p:spPr>
      </p:sp>
      <p:sp>
        <p:nvSpPr>
          <p:cNvPr id="18" name="Shape 12"/>
          <p:cNvSpPr/>
          <p:nvPr/>
        </p:nvSpPr>
        <p:spPr>
          <a:xfrm>
            <a:off x="832842" y="4787860"/>
            <a:ext cx="387787" cy="387787"/>
          </a:xfrm>
          <a:prstGeom prst="roundRect">
            <a:avLst>
              <a:gd name="adj" fmla="val 23577597"/>
            </a:avLst>
          </a:prstGeom>
          <a:solidFill>
            <a:srgbClr val="264653"/>
          </a:solidFill>
          <a:ln/>
        </p:spPr>
      </p:sp>
      <p:pic>
        <p:nvPicPr>
          <p:cNvPr id="19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9522" y="4872633"/>
            <a:ext cx="174427" cy="218123"/>
          </a:xfrm>
          <a:prstGeom prst="rect">
            <a:avLst/>
          </a:prstGeom>
        </p:spPr>
      </p:pic>
      <p:sp>
        <p:nvSpPr>
          <p:cNvPr id="20" name="Text 13"/>
          <p:cNvSpPr/>
          <p:nvPr/>
        </p:nvSpPr>
        <p:spPr>
          <a:xfrm>
            <a:off x="832842" y="5304830"/>
            <a:ext cx="1921907" cy="201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6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Personalización incluida</a:t>
            </a:r>
            <a:endParaRPr lang="en-US" sz="1600" dirty="0"/>
          </a:p>
        </p:txBody>
      </p:sp>
      <p:sp>
        <p:nvSpPr>
          <p:cNvPr id="21" name="Text 14"/>
          <p:cNvSpPr/>
          <p:nvPr/>
        </p:nvSpPr>
        <p:spPr>
          <a:xfrm>
            <a:off x="832842" y="5584269"/>
            <a:ext cx="7478316" cy="2068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Sin coste extra - Adaptado 100% a ti</a:t>
            </a:r>
            <a:endParaRPr lang="en-US" sz="1000" dirty="0"/>
          </a:p>
        </p:txBody>
      </p:sp>
      <p:sp>
        <p:nvSpPr>
          <p:cNvPr id="22" name="Shape 15"/>
          <p:cNvSpPr/>
          <p:nvPr/>
        </p:nvSpPr>
        <p:spPr>
          <a:xfrm>
            <a:off x="696039" y="6057067"/>
            <a:ext cx="7751921" cy="1276826"/>
          </a:xfrm>
          <a:prstGeom prst="roundRect">
            <a:avLst>
              <a:gd name="adj" fmla="val 4252"/>
            </a:avLst>
          </a:prstGeom>
          <a:solidFill>
            <a:srgbClr val="DADBF1"/>
          </a:solidFill>
          <a:ln w="7620">
            <a:solidFill>
              <a:srgbClr val="264653"/>
            </a:solidFill>
            <a:prstDash val="solid"/>
          </a:ln>
        </p:spPr>
      </p:sp>
      <p:sp>
        <p:nvSpPr>
          <p:cNvPr id="23" name="Shape 16"/>
          <p:cNvSpPr/>
          <p:nvPr/>
        </p:nvSpPr>
        <p:spPr>
          <a:xfrm>
            <a:off x="832842" y="6193869"/>
            <a:ext cx="387787" cy="387787"/>
          </a:xfrm>
          <a:prstGeom prst="roundRect">
            <a:avLst>
              <a:gd name="adj" fmla="val 23577597"/>
            </a:avLst>
          </a:prstGeom>
          <a:solidFill>
            <a:srgbClr val="264653"/>
          </a:solidFill>
          <a:ln/>
        </p:spPr>
      </p:sp>
      <p:pic>
        <p:nvPicPr>
          <p:cNvPr id="2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9522" y="6278642"/>
            <a:ext cx="174427" cy="218123"/>
          </a:xfrm>
          <a:prstGeom prst="rect">
            <a:avLst/>
          </a:prstGeom>
        </p:spPr>
      </p:pic>
      <p:sp>
        <p:nvSpPr>
          <p:cNvPr id="25" name="Text 17"/>
          <p:cNvSpPr/>
          <p:nvPr/>
        </p:nvSpPr>
        <p:spPr>
          <a:xfrm>
            <a:off x="832842" y="6710839"/>
            <a:ext cx="1615916" cy="201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6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Soporte directo</a:t>
            </a:r>
            <a:endParaRPr lang="en-US" sz="1250" dirty="0"/>
          </a:p>
        </p:txBody>
      </p:sp>
      <p:sp>
        <p:nvSpPr>
          <p:cNvPr id="26" name="Text 18"/>
          <p:cNvSpPr/>
          <p:nvPr/>
        </p:nvSpPr>
        <p:spPr>
          <a:xfrm>
            <a:off x="832842" y="6990278"/>
            <a:ext cx="7478316" cy="2068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 los desarrolladores - Atención personalizada</a:t>
            </a:r>
            <a:endParaRPr lang="en-US" sz="1000" dirty="0"/>
          </a:p>
        </p:txBody>
      </p:sp>
      <p:sp>
        <p:nvSpPr>
          <p:cNvPr id="27" name="Text 19"/>
          <p:cNvSpPr/>
          <p:nvPr/>
        </p:nvSpPr>
        <p:spPr>
          <a:xfrm>
            <a:off x="696039" y="7479268"/>
            <a:ext cx="7751921" cy="2068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00"/>
              </a:lnSpc>
              <a:buNone/>
            </a:pPr>
            <a:r>
              <a:rPr lang="en-US" sz="1000" dirty="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* </a:t>
            </a:r>
            <a:r>
              <a:rPr lang="en-US" sz="1000" dirty="0" err="1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Facilidades</a:t>
            </a:r>
            <a:r>
              <a:rPr lang="en-US" sz="1000" dirty="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 pago disponibles</a:t>
            </a:r>
            <a:endParaRPr lang="en-US" sz="1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90285" y="820579"/>
            <a:ext cx="4333518" cy="3504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Tu consulta del futuro te espera</a:t>
            </a:r>
            <a:endParaRPr lang="en-US" sz="2200" dirty="0"/>
          </a:p>
        </p:txBody>
      </p:sp>
      <p:sp>
        <p:nvSpPr>
          <p:cNvPr id="4" name="Shape 1"/>
          <p:cNvSpPr/>
          <p:nvPr/>
        </p:nvSpPr>
        <p:spPr>
          <a:xfrm>
            <a:off x="6090285" y="1339215"/>
            <a:ext cx="7936230" cy="1666637"/>
          </a:xfrm>
          <a:prstGeom prst="roundRect">
            <a:avLst>
              <a:gd name="adj" fmla="val 2827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097905" y="1346835"/>
            <a:ext cx="3960495" cy="825698"/>
          </a:xfrm>
          <a:prstGeom prst="roundRect">
            <a:avLst>
              <a:gd name="adj" fmla="val 5706"/>
            </a:avLst>
          </a:prstGeom>
          <a:solidFill>
            <a:srgbClr val="2C5F60"/>
          </a:solidFill>
          <a:ln/>
        </p:spPr>
      </p:sp>
      <p:sp>
        <p:nvSpPr>
          <p:cNvPr id="6" name="Text 3"/>
          <p:cNvSpPr/>
          <p:nvPr/>
        </p:nvSpPr>
        <p:spPr>
          <a:xfrm>
            <a:off x="6210062" y="1458992"/>
            <a:ext cx="3840718" cy="175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350"/>
              </a:lnSpc>
              <a:buNone/>
            </a:pPr>
            <a:r>
              <a:rPr lang="en-US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Coste 5 años</a:t>
            </a:r>
            <a:endParaRPr lang="en-US" dirty="0"/>
          </a:p>
        </p:txBody>
      </p:sp>
      <p:sp>
        <p:nvSpPr>
          <p:cNvPr id="7" name="Text 4"/>
          <p:cNvSpPr/>
          <p:nvPr/>
        </p:nvSpPr>
        <p:spPr>
          <a:xfrm>
            <a:off x="6210062" y="1701522"/>
            <a:ext cx="3736181" cy="3588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eHolo: €</a:t>
            </a:r>
            <a:r>
              <a:rPr lang="en-US" sz="1200" dirty="0" smtClean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3,715</a:t>
            </a:r>
          </a:p>
          <a:p>
            <a:pPr marL="0" indent="0" algn="l">
              <a:lnSpc>
                <a:spcPts val="1400"/>
              </a:lnSpc>
              <a:buNone/>
            </a:pPr>
            <a:r>
              <a:rPr lang="en-US" sz="1200" dirty="0" err="1" smtClean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Nuestro</a:t>
            </a:r>
            <a:r>
              <a:rPr lang="en-US" sz="120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</a:t>
            </a:r>
            <a:r>
              <a:rPr lang="en-US" sz="1200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€1,758</a:t>
            </a:r>
            <a:endParaRPr lang="en-US" sz="1200" dirty="0"/>
          </a:p>
        </p:txBody>
      </p:sp>
      <p:sp>
        <p:nvSpPr>
          <p:cNvPr id="8" name="Shape 5"/>
          <p:cNvSpPr/>
          <p:nvPr/>
        </p:nvSpPr>
        <p:spPr>
          <a:xfrm>
            <a:off x="10058400" y="1346835"/>
            <a:ext cx="3960495" cy="825698"/>
          </a:xfrm>
          <a:prstGeom prst="rect">
            <a:avLst/>
          </a:prstGeom>
          <a:solidFill>
            <a:srgbClr val="2C5F60"/>
          </a:solidFill>
          <a:ln/>
        </p:spPr>
      </p:sp>
      <p:sp>
        <p:nvSpPr>
          <p:cNvPr id="9" name="Shape 6"/>
          <p:cNvSpPr/>
          <p:nvPr/>
        </p:nvSpPr>
        <p:spPr>
          <a:xfrm>
            <a:off x="10058400" y="1346835"/>
            <a:ext cx="15240" cy="825698"/>
          </a:xfrm>
          <a:prstGeom prst="roundRect">
            <a:avLst>
              <a:gd name="adj" fmla="val 309127"/>
            </a:avLst>
          </a:prstGeom>
          <a:solidFill>
            <a:srgbClr val="457879"/>
          </a:solidFill>
          <a:ln/>
        </p:spPr>
      </p:sp>
      <p:sp>
        <p:nvSpPr>
          <p:cNvPr id="10" name="Text 7"/>
          <p:cNvSpPr/>
          <p:nvPr/>
        </p:nvSpPr>
        <p:spPr>
          <a:xfrm>
            <a:off x="10170556" y="1458992"/>
            <a:ext cx="3736181" cy="175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350"/>
              </a:lnSpc>
            </a:pPr>
            <a:r>
              <a:rPr lang="en-US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Limitaciones</a:t>
            </a:r>
          </a:p>
        </p:txBody>
      </p:sp>
      <p:sp>
        <p:nvSpPr>
          <p:cNvPr id="11" name="Text 8"/>
          <p:cNvSpPr/>
          <p:nvPr/>
        </p:nvSpPr>
        <p:spPr>
          <a:xfrm>
            <a:off x="10170557" y="1701522"/>
            <a:ext cx="3736181" cy="3588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eHolo: </a:t>
            </a:r>
            <a:r>
              <a:rPr lang="en-US" sz="1200" dirty="0" err="1" smtClean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Muchas</a:t>
            </a:r>
            <a:endParaRPr lang="en-US" sz="1200" dirty="0" smtClean="0">
              <a:solidFill>
                <a:srgbClr val="FFFFFF"/>
              </a:solidFill>
              <a:latin typeface="Inter" pitchFamily="34" charset="0"/>
              <a:ea typeface="Inter" pitchFamily="34" charset="-122"/>
              <a:cs typeface="Inter" pitchFamily="34" charset="-120"/>
            </a:endParaRPr>
          </a:p>
          <a:p>
            <a:pPr marL="0" indent="0" algn="l">
              <a:lnSpc>
                <a:spcPts val="1400"/>
              </a:lnSpc>
              <a:buNone/>
            </a:pPr>
            <a:r>
              <a:rPr lang="en-US" sz="1200" dirty="0" err="1" smtClean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Nuestro</a:t>
            </a:r>
            <a:r>
              <a:rPr lang="en-US" sz="120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</a:t>
            </a:r>
            <a:r>
              <a:rPr lang="en-US" sz="1200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Ninguna</a:t>
            </a:r>
            <a:endParaRPr lang="en-US" sz="1200" dirty="0"/>
          </a:p>
        </p:txBody>
      </p:sp>
      <p:sp>
        <p:nvSpPr>
          <p:cNvPr id="12" name="Shape 9"/>
          <p:cNvSpPr/>
          <p:nvPr/>
        </p:nvSpPr>
        <p:spPr>
          <a:xfrm>
            <a:off x="6097905" y="2172533"/>
            <a:ext cx="7920990" cy="825698"/>
          </a:xfrm>
          <a:prstGeom prst="rect">
            <a:avLst/>
          </a:prstGeom>
          <a:solidFill>
            <a:srgbClr val="2C5F60"/>
          </a:solidFill>
          <a:ln/>
        </p:spPr>
      </p:sp>
      <p:sp>
        <p:nvSpPr>
          <p:cNvPr id="13" name="Shape 10"/>
          <p:cNvSpPr/>
          <p:nvPr/>
        </p:nvSpPr>
        <p:spPr>
          <a:xfrm>
            <a:off x="6097905" y="2172533"/>
            <a:ext cx="7920990" cy="15240"/>
          </a:xfrm>
          <a:prstGeom prst="roundRect">
            <a:avLst>
              <a:gd name="adj" fmla="val 309127"/>
            </a:avLst>
          </a:prstGeom>
          <a:solidFill>
            <a:srgbClr val="457879"/>
          </a:solidFill>
          <a:ln/>
        </p:spPr>
      </p:sp>
      <p:sp>
        <p:nvSpPr>
          <p:cNvPr id="14" name="Text 11"/>
          <p:cNvSpPr/>
          <p:nvPr/>
        </p:nvSpPr>
        <p:spPr>
          <a:xfrm>
            <a:off x="6210061" y="2285285"/>
            <a:ext cx="7808833" cy="1891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350"/>
              </a:lnSpc>
            </a:pPr>
            <a:r>
              <a:rPr lang="en-US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Control</a:t>
            </a:r>
          </a:p>
        </p:txBody>
      </p:sp>
      <p:sp>
        <p:nvSpPr>
          <p:cNvPr id="15" name="Text 12"/>
          <p:cNvSpPr/>
          <p:nvPr/>
        </p:nvSpPr>
        <p:spPr>
          <a:xfrm>
            <a:off x="6210062" y="2527221"/>
            <a:ext cx="7696676" cy="3588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eHolo: </a:t>
            </a:r>
            <a:r>
              <a:rPr lang="en-US" sz="1200" dirty="0" err="1" smtClean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Dependencia</a:t>
            </a:r>
            <a:endParaRPr lang="en-US" sz="1200" dirty="0" smtClean="0">
              <a:solidFill>
                <a:srgbClr val="FFFFFF"/>
              </a:solidFill>
              <a:latin typeface="Inter" pitchFamily="34" charset="0"/>
              <a:ea typeface="Inter" pitchFamily="34" charset="-122"/>
              <a:cs typeface="Inter" pitchFamily="34" charset="-120"/>
            </a:endParaRPr>
          </a:p>
          <a:p>
            <a:pPr marL="0" indent="0" algn="l">
              <a:lnSpc>
                <a:spcPts val="1400"/>
              </a:lnSpc>
              <a:buNone/>
            </a:pPr>
            <a:r>
              <a:rPr lang="en-US" sz="1200" dirty="0" err="1" smtClean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Nuestro</a:t>
            </a:r>
            <a:r>
              <a:rPr lang="en-US" sz="120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</a:t>
            </a:r>
            <a:r>
              <a:rPr lang="en-US" sz="1200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Libertad</a:t>
            </a:r>
            <a:endParaRPr lang="en-US" sz="1200" dirty="0"/>
          </a:p>
        </p:txBody>
      </p:sp>
      <p:sp>
        <p:nvSpPr>
          <p:cNvPr id="16" name="Text 13"/>
          <p:cNvSpPr/>
          <p:nvPr/>
        </p:nvSpPr>
        <p:spPr>
          <a:xfrm>
            <a:off x="6090285" y="3131939"/>
            <a:ext cx="489419" cy="1570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dirty="0" smtClean="0">
                <a:solidFill>
                  <a:srgbClr val="272525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1</a:t>
            </a:r>
            <a:endParaRPr lang="en-US" dirty="0"/>
          </a:p>
        </p:txBody>
      </p:sp>
      <p:sp>
        <p:nvSpPr>
          <p:cNvPr id="17" name="Shape 14"/>
          <p:cNvSpPr/>
          <p:nvPr/>
        </p:nvSpPr>
        <p:spPr>
          <a:xfrm>
            <a:off x="6090285" y="3307199"/>
            <a:ext cx="7936230" cy="15240"/>
          </a:xfrm>
          <a:prstGeom prst="rect">
            <a:avLst/>
          </a:prstGeom>
          <a:solidFill>
            <a:srgbClr val="4950BC"/>
          </a:solidFill>
          <a:ln/>
        </p:spPr>
      </p:sp>
      <p:sp>
        <p:nvSpPr>
          <p:cNvPr id="18" name="Text 15"/>
          <p:cNvSpPr/>
          <p:nvPr/>
        </p:nvSpPr>
        <p:spPr>
          <a:xfrm>
            <a:off x="6090285" y="3393758"/>
            <a:ext cx="1402080" cy="175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200" b="1" dirty="0" err="1" smtClean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Precio</a:t>
            </a:r>
            <a:r>
              <a:rPr lang="en-US" sz="1200" b="1" dirty="0" smtClean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especial</a:t>
            </a:r>
            <a:endParaRPr lang="en-US" sz="1200" dirty="0"/>
          </a:p>
        </p:txBody>
      </p:sp>
      <p:sp>
        <p:nvSpPr>
          <p:cNvPr id="19" name="Text 16"/>
          <p:cNvSpPr/>
          <p:nvPr/>
        </p:nvSpPr>
        <p:spPr>
          <a:xfrm>
            <a:off x="6090285" y="3636288"/>
            <a:ext cx="7936230" cy="179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050" dirty="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¡</a:t>
            </a:r>
            <a:r>
              <a:rPr lang="en-US" sz="1050" dirty="0" err="1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</a:t>
            </a:r>
            <a:r>
              <a:rPr lang="en-US" sz="1050" dirty="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050" dirty="0" err="1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garantizamos</a:t>
            </a:r>
            <a:r>
              <a:rPr lang="en-US" sz="1050" dirty="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050" dirty="0" err="1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este</a:t>
            </a:r>
            <a:r>
              <a:rPr lang="en-US" sz="1050" dirty="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050" dirty="0" err="1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descuento</a:t>
            </a:r>
            <a:r>
              <a:rPr lang="en-US" sz="1050" dirty="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tan </a:t>
            </a:r>
            <a:r>
              <a:rPr lang="en-US" sz="1050" dirty="0" err="1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generoso</a:t>
            </a:r>
            <a:r>
              <a:rPr lang="en-US" sz="1050" dirty="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con motive de </a:t>
            </a:r>
            <a:r>
              <a:rPr lang="en-US" sz="1050" dirty="0" err="1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nuestra</a:t>
            </a:r>
            <a:r>
              <a:rPr lang="en-US" sz="1050" dirty="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050" dirty="0" err="1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primera</a:t>
            </a:r>
            <a:r>
              <a:rPr lang="en-US" sz="1050" dirty="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050" dirty="0" err="1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venta</a:t>
            </a:r>
            <a:r>
              <a:rPr lang="en-US" sz="1050" dirty="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!</a:t>
            </a:r>
            <a:endParaRPr lang="en-US" sz="1050" dirty="0"/>
          </a:p>
        </p:txBody>
      </p:sp>
      <p:sp>
        <p:nvSpPr>
          <p:cNvPr id="20" name="Text 17"/>
          <p:cNvSpPr/>
          <p:nvPr/>
        </p:nvSpPr>
        <p:spPr>
          <a:xfrm>
            <a:off x="6090285" y="4154805"/>
            <a:ext cx="489419" cy="1570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dirty="0" smtClean="0">
                <a:solidFill>
                  <a:srgbClr val="272525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2</a:t>
            </a:r>
            <a:endParaRPr lang="en-US" dirty="0"/>
          </a:p>
        </p:txBody>
      </p:sp>
      <p:sp>
        <p:nvSpPr>
          <p:cNvPr id="21" name="Shape 18"/>
          <p:cNvSpPr/>
          <p:nvPr/>
        </p:nvSpPr>
        <p:spPr>
          <a:xfrm>
            <a:off x="6090285" y="4330065"/>
            <a:ext cx="7936230" cy="15240"/>
          </a:xfrm>
          <a:prstGeom prst="rect">
            <a:avLst/>
          </a:prstGeom>
          <a:solidFill>
            <a:srgbClr val="4950BC"/>
          </a:solidFill>
          <a:ln/>
        </p:spPr>
      </p:sp>
      <p:sp>
        <p:nvSpPr>
          <p:cNvPr id="22" name="Text 19"/>
          <p:cNvSpPr/>
          <p:nvPr/>
        </p:nvSpPr>
        <p:spPr>
          <a:xfrm>
            <a:off x="6090285" y="4416623"/>
            <a:ext cx="1985486" cy="175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Definimos personalizaciones</a:t>
            </a:r>
            <a:endParaRPr lang="en-US" sz="1200" dirty="0"/>
          </a:p>
        </p:txBody>
      </p:sp>
      <p:sp>
        <p:nvSpPr>
          <p:cNvPr id="23" name="Text 20"/>
          <p:cNvSpPr/>
          <p:nvPr/>
        </p:nvSpPr>
        <p:spPr>
          <a:xfrm>
            <a:off x="6090285" y="4659154"/>
            <a:ext cx="7936230" cy="179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4-6 semanas desarrollo a tu medida</a:t>
            </a:r>
            <a:endParaRPr lang="en-US" sz="1050" dirty="0"/>
          </a:p>
        </p:txBody>
      </p:sp>
      <p:sp>
        <p:nvSpPr>
          <p:cNvPr id="24" name="Text 21"/>
          <p:cNvSpPr/>
          <p:nvPr/>
        </p:nvSpPr>
        <p:spPr>
          <a:xfrm>
            <a:off x="6090285" y="5168146"/>
            <a:ext cx="489419" cy="1570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dirty="0" smtClean="0">
                <a:solidFill>
                  <a:srgbClr val="272525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3</a:t>
            </a:r>
            <a:endParaRPr lang="en-US" dirty="0"/>
          </a:p>
        </p:txBody>
      </p:sp>
      <p:sp>
        <p:nvSpPr>
          <p:cNvPr id="25" name="Shape 22"/>
          <p:cNvSpPr/>
          <p:nvPr/>
        </p:nvSpPr>
        <p:spPr>
          <a:xfrm>
            <a:off x="6090285" y="5343406"/>
            <a:ext cx="7936230" cy="15240"/>
          </a:xfrm>
          <a:prstGeom prst="rect">
            <a:avLst/>
          </a:prstGeom>
          <a:solidFill>
            <a:srgbClr val="4950BC"/>
          </a:solidFill>
          <a:ln/>
        </p:spPr>
      </p:sp>
      <p:sp>
        <p:nvSpPr>
          <p:cNvPr id="26" name="Text 23"/>
          <p:cNvSpPr/>
          <p:nvPr/>
        </p:nvSpPr>
        <p:spPr>
          <a:xfrm>
            <a:off x="6090285" y="5429964"/>
            <a:ext cx="1402080" cy="175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Migración de datos</a:t>
            </a:r>
            <a:endParaRPr lang="en-US" sz="1200" dirty="0"/>
          </a:p>
        </p:txBody>
      </p:sp>
      <p:sp>
        <p:nvSpPr>
          <p:cNvPr id="27" name="Text 24"/>
          <p:cNvSpPr/>
          <p:nvPr/>
        </p:nvSpPr>
        <p:spPr>
          <a:xfrm>
            <a:off x="6090285" y="5672495"/>
            <a:ext cx="7936230" cy="179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 ayudamos con toda la transferencia</a:t>
            </a:r>
            <a:endParaRPr lang="en-US" sz="1050" dirty="0"/>
          </a:p>
        </p:txBody>
      </p:sp>
      <p:sp>
        <p:nvSpPr>
          <p:cNvPr id="28" name="Text 25"/>
          <p:cNvSpPr/>
          <p:nvPr/>
        </p:nvSpPr>
        <p:spPr>
          <a:xfrm>
            <a:off x="6090285" y="6171962"/>
            <a:ext cx="489419" cy="1570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dirty="0" smtClean="0">
                <a:solidFill>
                  <a:srgbClr val="272525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4</a:t>
            </a:r>
            <a:endParaRPr lang="en-US" dirty="0"/>
          </a:p>
        </p:txBody>
      </p:sp>
      <p:sp>
        <p:nvSpPr>
          <p:cNvPr id="29" name="Shape 26"/>
          <p:cNvSpPr/>
          <p:nvPr/>
        </p:nvSpPr>
        <p:spPr>
          <a:xfrm>
            <a:off x="6090285" y="6347222"/>
            <a:ext cx="7936230" cy="15240"/>
          </a:xfrm>
          <a:prstGeom prst="rect">
            <a:avLst/>
          </a:prstGeom>
          <a:solidFill>
            <a:srgbClr val="4950BC"/>
          </a:solidFill>
          <a:ln/>
        </p:spPr>
      </p:sp>
      <p:sp>
        <p:nvSpPr>
          <p:cNvPr id="30" name="Text 27"/>
          <p:cNvSpPr/>
          <p:nvPr/>
        </p:nvSpPr>
        <p:spPr>
          <a:xfrm>
            <a:off x="6090285" y="6433780"/>
            <a:ext cx="1402080" cy="175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Formación incluida</a:t>
            </a:r>
            <a:endParaRPr lang="en-US" sz="1200" dirty="0"/>
          </a:p>
        </p:txBody>
      </p:sp>
      <p:sp>
        <p:nvSpPr>
          <p:cNvPr id="31" name="Text 28"/>
          <p:cNvSpPr/>
          <p:nvPr/>
        </p:nvSpPr>
        <p:spPr>
          <a:xfrm>
            <a:off x="6090285" y="6676311"/>
            <a:ext cx="7936230" cy="179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Hasta que domines completamente el sistema</a:t>
            </a:r>
            <a:endParaRPr lang="en-US" sz="1050" dirty="0"/>
          </a:p>
        </p:txBody>
      </p:sp>
      <p:sp>
        <p:nvSpPr>
          <p:cNvPr id="32" name="Text 29"/>
          <p:cNvSpPr/>
          <p:nvPr/>
        </p:nvSpPr>
        <p:spPr>
          <a:xfrm>
            <a:off x="6310551" y="7058226"/>
            <a:ext cx="7495580" cy="7010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¿Seguimos con el proceso?</a:t>
            </a:r>
            <a:endParaRPr lang="en-US" sz="4400" dirty="0"/>
          </a:p>
        </p:txBody>
      </p:sp>
      <p:sp>
        <p:nvSpPr>
          <p:cNvPr id="33" name="CuadroTexto 32"/>
          <p:cNvSpPr txBox="1"/>
          <p:nvPr/>
        </p:nvSpPr>
        <p:spPr>
          <a:xfrm>
            <a:off x="12642574" y="7682948"/>
            <a:ext cx="1888435" cy="46713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endParaRPr lang="es-E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585</Words>
  <Application>Microsoft Office PowerPoint</Application>
  <PresentationFormat>Personalizado</PresentationFormat>
  <Paragraphs>119</Paragraphs>
  <Slides>9</Slides>
  <Notes>9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9</vt:i4>
      </vt:variant>
    </vt:vector>
  </HeadingPairs>
  <TitlesOfParts>
    <vt:vector size="15" baseType="lpstr">
      <vt:lpstr>Arial</vt:lpstr>
      <vt:lpstr>Calibri</vt:lpstr>
      <vt:lpstr>Inter</vt:lpstr>
      <vt:lpstr>Inter Bold</vt:lpstr>
      <vt:lpstr>Inter Light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subject/>
  <dc:creator/>
  <cp:lastModifiedBy>David Guerrero</cp:lastModifiedBy>
  <cp:revision>3</cp:revision>
  <dcterms:created xsi:type="dcterms:W3CDTF">2025-09-03T15:18:29Z</dcterms:created>
  <dcterms:modified xsi:type="dcterms:W3CDTF">2025-09-03T15:35:37Z</dcterms:modified>
</cp:coreProperties>
</file>